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53" r:id="rId2"/>
    <p:sldId id="387" r:id="rId3"/>
    <p:sldId id="388" r:id="rId4"/>
    <p:sldId id="365" r:id="rId5"/>
    <p:sldId id="364" r:id="rId6"/>
    <p:sldId id="354" r:id="rId7"/>
    <p:sldId id="412" r:id="rId8"/>
    <p:sldId id="366" r:id="rId9"/>
    <p:sldId id="411" r:id="rId10"/>
    <p:sldId id="406" r:id="rId11"/>
    <p:sldId id="407" r:id="rId12"/>
    <p:sldId id="367" r:id="rId13"/>
    <p:sldId id="368" r:id="rId14"/>
    <p:sldId id="369" r:id="rId15"/>
    <p:sldId id="408" r:id="rId16"/>
    <p:sldId id="370" r:id="rId17"/>
    <p:sldId id="400" r:id="rId18"/>
    <p:sldId id="409" r:id="rId19"/>
    <p:sldId id="410" r:id="rId20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SSAR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FF"/>
    <a:srgbClr val="FD3D29"/>
    <a:srgbClr val="33F345"/>
    <a:srgbClr val="A8E2F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29" autoAdjust="0"/>
    <p:restoredTop sz="98673" autoAdjust="0"/>
  </p:normalViewPr>
  <p:slideViewPr>
    <p:cSldViewPr>
      <p:cViewPr varScale="1">
        <p:scale>
          <a:sx n="119" d="100"/>
          <a:sy n="119" d="100"/>
        </p:scale>
        <p:origin x="18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41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E9160288-F573-4B3A-AA98-282908B4DA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CEDD53A7-DB1C-4E1A-8E3C-0A4F668993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A96D5383-3324-4657-866C-6B142E7921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303109" name="Rectangle 5">
            <a:extLst>
              <a:ext uri="{FF2B5EF4-FFF2-40B4-BE49-F238E27FC236}">
                <a16:creationId xmlns:a16="http://schemas.microsoft.com/office/drawing/2014/main" id="{8FDCEE04-41AC-41D9-A2C1-7C70C5A0EB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555533-66DA-42B6-87C3-2BB14E213A43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B3EA995-9F23-4F14-AC7D-96FFB9090C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6470806-39D1-4BD5-9C6F-42CF3124DE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50CAB5F-1A7A-41FA-BCEF-4CAA69D1489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98C9E1B5-C693-46EE-A82B-CB9A3BD1A9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l-GR" noProof="0"/>
              <a:t>Click to edit Master text styles</a:t>
            </a:r>
          </a:p>
          <a:p>
            <a:pPr lvl="1"/>
            <a:r>
              <a:rPr lang="tr-TR" altLang="el-GR" noProof="0"/>
              <a:t>Second level</a:t>
            </a:r>
          </a:p>
          <a:p>
            <a:pPr lvl="2"/>
            <a:r>
              <a:rPr lang="tr-TR" altLang="el-GR" noProof="0"/>
              <a:t>Third level</a:t>
            </a:r>
          </a:p>
          <a:p>
            <a:pPr lvl="3"/>
            <a:r>
              <a:rPr lang="tr-TR" altLang="el-GR" noProof="0"/>
              <a:t>Fourth level</a:t>
            </a:r>
          </a:p>
          <a:p>
            <a:pPr lvl="4"/>
            <a:r>
              <a:rPr lang="tr-TR" altLang="el-GR" noProof="0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2887C69F-60AF-4E9A-A43C-3BA9E3C945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C1310D6E-9D15-4502-9358-A073FA3B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/>
            </a:lvl1pPr>
          </a:lstStyle>
          <a:p>
            <a:pPr>
              <a:defRPr/>
            </a:pPr>
            <a:fld id="{5C6B57E4-0231-4F0E-B424-EDA4E5B78DE9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A148546-3B63-4B39-9F37-E0F484F0E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FDFEA5-C49B-4B47-97A4-759324AE5027}" type="slidenum">
              <a:rPr lang="tr-TR" altLang="el-GR" smtClean="0"/>
              <a:pPr/>
              <a:t>1</a:t>
            </a:fld>
            <a:endParaRPr lang="tr-TR" altLang="el-G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89548CD-5FCF-4D73-8CCC-4142089256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13CD9C4-EE27-40B5-96FC-49CDDF098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037826-6B30-40C6-98E2-3F0E169FD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FF66F1-A8F1-4762-B5D5-7B081979F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0AB67-14DC-4234-B275-6A0F5C428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40F5C-01A4-4CEC-875B-0AEBC116B812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393751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FB051-A4AC-498C-BBE9-64FA69566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1CD7F3-6828-4428-8C71-275E3C2E5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AD9F5A-5A03-48B6-AB94-ADEC50CE6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FF8C9-E586-4C67-B830-6131EB6DBD76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1454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980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82B08C-832C-47D6-A61D-735F77E73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C88A78-179B-47E9-A409-56E4CBB33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873201-DB2C-4EE2-815A-067C4B9ED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0A69-50D6-4233-A171-A497F87EFD3E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10684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FADD3-A04C-496F-8A75-4FF44774F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7BA8EB-FB45-4376-B80C-CFE02B9FF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288501-0CFB-4311-8AA7-0726084E4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3BD9-45B8-4779-BE8E-4D54BA45E4D4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234793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3D700E-FD97-4589-8844-5012E5F12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5A6D4B-587B-42A0-B12E-AF9F7B5BD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395BCA-926C-4EBB-8A5B-BBB33ED8F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86C7C-A7B8-425A-9581-343F5984C5B3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374339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1FFDC-9279-4E7B-AABE-1124A03B5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DB558-F0F6-4EFD-B7C2-F1C041FFD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E0061-F6EF-487C-8FBE-477F3A309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13A6-9CA8-458A-9085-C8062B6041E7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73814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93C174-665A-41E4-BAA0-F571D0AA1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2974B2-F3B8-4C32-B25A-433EE8984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740D195-4FEF-41DA-8ED0-1AB134978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EA67-16DB-4616-A1B5-36F6CCA7C758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67133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C828BE-3DF3-4494-906E-ADF311B0A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F4013A-7239-4747-B5B0-2EECAA423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CC1B0C-383E-4300-8D9A-37F0D4D42A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513A-4A09-4E60-A8D5-F95892FB8102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121379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F2D712-992B-4F53-BB6E-21222726B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8C665C-F7C3-403F-997B-F0047B01F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1761D4-A4BB-4BD5-BF28-DC5D3671A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AD8C2-E50F-4BE6-A099-3E8A3B34A2AC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354355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00A62-3E91-42C0-A6A5-BF5C0F244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696CF-1EA5-4664-89F0-754F5A99E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080070-CD2F-4881-945D-CA9549AF7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8988C-AEC9-44A7-98C5-3FE6023CEEDB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185807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4CCEA-26EB-4389-8799-C81BB5F96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DF2E0-8042-447F-B150-78F8DF1F5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0A75C-5269-439C-B365-752106F1E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A59B6-68B8-441F-96D9-E46CB3B48C2F}" type="slidenum">
              <a:rPr lang="tr-TR" altLang="el-GR"/>
              <a:pPr>
                <a:defRPr/>
              </a:pPr>
              <a:t>‹#›</a:t>
            </a:fld>
            <a:endParaRPr lang="tr-TR" altLang="el-GR"/>
          </a:p>
        </p:txBody>
      </p:sp>
    </p:spTree>
    <p:extLst>
      <p:ext uri="{BB962C8B-B14F-4D97-AF65-F5344CB8AC3E}">
        <p14:creationId xmlns:p14="http://schemas.microsoft.com/office/powerpoint/2010/main" val="278297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2C47D357-BA72-48C0-BE65-B918A2A9F9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l-GR" altLang="el-GR"/>
              <a:t>1</a:t>
            </a:r>
            <a:endParaRPr lang="tr-TR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C93CA3-90F6-49D3-956C-AB87BA5936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tr-T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E441D5-3E81-4B30-9A8B-676A11313D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3EE3ED-2C46-43AA-8ADF-6573D00D0229}" type="slidenum">
              <a:rPr lang="tr-TR" altLang="el-GR" smtClean="0"/>
              <a:pPr>
                <a:defRPr/>
              </a:pPr>
              <a:t>‹#›</a:t>
            </a:fld>
            <a:endParaRPr lang="tr-TR" alt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663C7-12ED-4912-AA47-BEB42A7D91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AF611D91-AA56-4A4F-B788-18A54D36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73526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>
            <a:extLst>
              <a:ext uri="{FF2B5EF4-FFF2-40B4-BE49-F238E27FC236}">
                <a16:creationId xmlns:a16="http://schemas.microsoft.com/office/drawing/2014/main" id="{77AB80C0-E418-4B6D-A443-5AA46588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720975"/>
            <a:ext cx="55800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2000" dirty="0"/>
              <a:t>Εγχειρίδιο Σταλιών &amp; Αποθηκευτικών Εισαγωγής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D4BDD5B-F7B1-4179-9A16-6C528A43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304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l-GR" sz="1400" b="1" dirty="0">
                <a:solidFill>
                  <a:schemeClr val="bg1"/>
                </a:solidFill>
              </a:rPr>
              <a:t>P.CLAL.D.07_1 </a:t>
            </a:r>
            <a:r>
              <a:rPr lang="el-GR" altLang="el-GR" sz="1400" b="1" dirty="0">
                <a:solidFill>
                  <a:schemeClr val="bg1"/>
                </a:solidFill>
              </a:rPr>
              <a:t>ΣΤΑΛΙΕΣ &amp; ΑΠΟΘΗΚΕΥΤΙΚΑ ΕΙΣΑΓΩΓΗΣ ΑΡΚΑΣ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083F8-A461-4CC1-9A00-4BB591BA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D8C2-E50F-4BE6-A099-3E8A3B34A2AC}" type="slidenum">
              <a:rPr lang="tr-TR" altLang="el-GR" smtClean="0"/>
              <a:pPr>
                <a:defRPr/>
              </a:pPr>
              <a:t>1</a:t>
            </a:fld>
            <a:endParaRPr lang="tr-TR" altLang="el-GR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8F696BD7-453A-47C6-8CD8-F1E77E9AE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C5745AE5-4DC3-4C7A-A247-D29C10326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188640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1400" b="1" dirty="0">
                <a:solidFill>
                  <a:schemeClr val="bg1"/>
                </a:solidFill>
              </a:rPr>
              <a:t>ΕΝΗΜΕΡΩΣΗ  ΤΟΠΙΚΟΥ ΣΥΣΤΗΜΑΤΟΣ ΜΕ ΤΟ ΠΟΣΟ ΤΗΣ ΤΙΜΟΛΟΓΗΣΗΣ ΠΟΥ ΛΑΒΑΜΕ ΜΕΣΩ ΜΑ (</a:t>
            </a:r>
            <a:r>
              <a:rPr lang="en-US" altLang="el-GR" sz="1400" b="1" dirty="0">
                <a:solidFill>
                  <a:schemeClr val="bg1"/>
                </a:solidFill>
              </a:rPr>
              <a:t>PREPAID BOOKING)</a:t>
            </a:r>
            <a:endParaRPr lang="el-GR" altLang="el-GR" sz="1400" dirty="0">
              <a:solidFill>
                <a:schemeClr val="bg1"/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10C1B1C4-9801-4C6A-B81F-3418DD90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AA85B-BF67-40A0-BEC4-9A3F9484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10</a:t>
            </a:fld>
            <a:endParaRPr lang="tr-TR" alt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BD0259CA-7045-434A-B5AB-68EB9E54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04BD874A-1BE2-4BAC-94EE-FF757D625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116632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1400" b="1" dirty="0">
                <a:solidFill>
                  <a:schemeClr val="bg1"/>
                </a:solidFill>
              </a:rPr>
              <a:t>ΕΝΗΜΕΡΩΣΗ  ΤΟΠΙΚΟΥ ΣΥΣΤΗΜΑΤΟΣ ΜΕ ΤΟ ΠΟΣΟ ΤΗΣ ΤΙΜΟΛΟΓΗΣΗΣ ΠΟΥ ΛΑΒΑΜΕ ΜΕΣΩ ΜΑ (</a:t>
            </a:r>
            <a:r>
              <a:rPr lang="en-US" altLang="el-GR" sz="1400" b="1" dirty="0">
                <a:solidFill>
                  <a:schemeClr val="bg1"/>
                </a:solidFill>
              </a:rPr>
              <a:t>PREPAID BOOKING)</a:t>
            </a:r>
            <a:endParaRPr lang="el-GR" altLang="el-GR" sz="1400" dirty="0">
              <a:solidFill>
                <a:schemeClr val="bg1"/>
              </a:solidFill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5CEEB4A5-F27A-4CEB-B49E-13089D43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E74C3-A20E-44DD-ABF4-A14699BD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11</a:t>
            </a:fld>
            <a:endParaRPr lang="tr-TR" alt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21A2A260-AA84-4658-9A77-D8940E80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24080345-FA36-4A72-8F4B-B79848148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189706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 dirty="0">
                <a:solidFill>
                  <a:schemeClr val="bg1"/>
                </a:solidFill>
              </a:rPr>
              <a:t>ΕΛΕΓΧΟΣ ΣΤΑΛΙΩΝ ΕΙΣΑΓΩΓΗΣ ΣΤΟ ΤΟΠΙΚΟ ΣΥΣΤΗΜΑ</a:t>
            </a:r>
            <a:br>
              <a:rPr lang="el-GR" altLang="el-GR" sz="1400" b="1" dirty="0">
                <a:solidFill>
                  <a:schemeClr val="bg1"/>
                </a:solidFill>
              </a:rPr>
            </a:br>
            <a:br>
              <a:rPr lang="en-US" altLang="el-GR" sz="1400" b="1" dirty="0">
                <a:solidFill>
                  <a:schemeClr val="bg1"/>
                </a:solidFill>
              </a:rPr>
            </a:br>
            <a:endParaRPr lang="el-GR" altLang="el-GR" sz="1400" b="1" dirty="0">
              <a:solidFill>
                <a:schemeClr val="bg1"/>
              </a:solidFill>
            </a:endParaRP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064EAFF5-7FE9-4A0E-8E3F-57116A49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38"/>
            <a:ext cx="9144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56EFFC-FADA-4A53-AFFA-9F219E97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12</a:t>
            </a:fld>
            <a:endParaRPr lang="tr-TR" alt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5E2C143F-ED04-4361-A45F-7C5FF563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006EEAC0-EFF0-4B2A-9467-EA52685BC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189706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>
                <a:solidFill>
                  <a:schemeClr val="bg1"/>
                </a:solidFill>
              </a:rPr>
              <a:t>ΕΛΕΓΧΟΣ ΣΤΑΛΙΩΝ ΕΙΣΑΓΩΓΗΣ ΣΤΟ ΤΟΠΙΚΟ ΣΥΣΤΗΜΑ</a:t>
            </a: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A1E6248F-FDC4-40ED-BBBB-A9B9205D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3CA75-D780-48BB-A9F9-5141226B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13</a:t>
            </a:fld>
            <a:endParaRPr lang="tr-TR" alt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F658F210-1733-4DFC-8027-9B151C36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3A2CF5AA-D6C8-416A-B652-C84D794B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15888"/>
            <a:ext cx="3827462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>
                <a:solidFill>
                  <a:schemeClr val="bg1"/>
                </a:solidFill>
              </a:rPr>
              <a:t>ΕΝΗΜΕΡΩΣΗ ΠΑΡΑΛΗΠΤΗ ΓΙΑ ΤΟ ΚΟΣΤΟΣ ΤΩΝ ΣΤΑΛΙΩΝ ΠΟΥ ΕΧΕΙ ΠΡΟΚΥΨΕΙ</a:t>
            </a: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175F1B9A-FA01-4CE6-8C72-30032559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2B9B5-8CC8-4DCF-954C-AB7F9A2E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14</a:t>
            </a:fld>
            <a:endParaRPr lang="tr-TR" alt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939ECC87-4331-457E-83E5-19B75A71A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A3F75F21-E8E1-4755-9AB8-C3B6C9509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15888"/>
            <a:ext cx="3827462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>
                <a:solidFill>
                  <a:schemeClr val="bg1"/>
                </a:solidFill>
              </a:rPr>
              <a:t>ΤΙΜΟΛΟΓΗΣΗ ΠΑΡΑΛΗΠΤΗ ΓΙΑ ΤΟ ΚΟΣΤΟΣ ΤΩΝ ΣΤΑΛΙΩΝ ΣΤΟ ΤΟΠΙΚΟ ΣΥΣΤΗΜΑ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B190189F-419B-44CB-8EF4-2F1E2813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r="15269" b="26277"/>
          <a:stretch>
            <a:fillRect/>
          </a:stretch>
        </p:blipFill>
        <p:spPr bwMode="auto">
          <a:xfrm>
            <a:off x="179388" y="1196975"/>
            <a:ext cx="896461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7CA805-213E-415D-9324-6D48A833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15</a:t>
            </a:fld>
            <a:endParaRPr lang="tr-TR" alt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796E1893-B004-443D-9CB3-28AC0FBB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1E0C8BC6-C1CE-46E2-A83F-239511C85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15888"/>
            <a:ext cx="3827462" cy="67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>
                <a:solidFill>
                  <a:schemeClr val="bg1"/>
                </a:solidFill>
              </a:rPr>
              <a:t>ΣΕ ΠΕΡΙΠΤΩΣΗ ΠΟΥ ΛΑΒΟΥΜΕ ΕΚΠΤΩΣΗ ΕΝΗΜΕΡΩΝΟΥΜΕ ΤΟΝ ΠΕΛΑΤΗ ΚΑΙ  ΠΡΟΧΩΡΑΜΕ ΣΤΗΝ ΤΙΜΟΛΟΓΗΣΗ</a:t>
            </a:r>
            <a:br>
              <a:rPr lang="el-GR" altLang="el-GR" sz="1400" b="1">
                <a:solidFill>
                  <a:schemeClr val="bg1"/>
                </a:solidFill>
              </a:rPr>
            </a:br>
            <a:endParaRPr lang="el-GR" altLang="el-GR" sz="1400" b="1">
              <a:solidFill>
                <a:schemeClr val="bg1"/>
              </a:solidFill>
            </a:endParaRP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127ED905-3E9D-4444-8645-0E121760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246FF-67EE-468E-8993-308C570C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16</a:t>
            </a:fld>
            <a:endParaRPr lang="tr-TR" alt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77449486-C402-4A75-A29F-84B31199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F7FE8371-1DF5-48A3-940D-067FCBBF7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15888"/>
            <a:ext cx="4033837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>
                <a:solidFill>
                  <a:schemeClr val="bg1"/>
                </a:solidFill>
              </a:rPr>
              <a:t>ΣΕ ΠΕΡΙΠΤΩΣΗ ΠΟΥ ΛΑΒΟΥΜΕ ΕΚΠΤΩΣΗ ΤΗΝ ΚΑΤΑΧΩΡΟΥΜΕ ΣΤΟ ΤΟΠΙΚΟ ΣΥΣΤΗΜΑ ΚΑΙ ΤΡΟΠΟΠΟΙΟΥΜΕ ΤΟ ΠΟΣΟ</a:t>
            </a:r>
            <a:br>
              <a:rPr lang="en-US" altLang="el-GR" sz="1400" b="1">
                <a:solidFill>
                  <a:schemeClr val="bg1"/>
                </a:solidFill>
              </a:rPr>
            </a:br>
            <a:endParaRPr lang="el-GR" altLang="el-GR" sz="1400" b="1">
              <a:solidFill>
                <a:schemeClr val="bg1"/>
              </a:solidFill>
            </a:endParaRP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37239D86-9FDF-4966-B1E4-6D6E0A1F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07923-D0D7-4317-9AC7-4D9E557F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17</a:t>
            </a:fld>
            <a:endParaRPr lang="tr-TR" alt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BFBCDDEB-76DB-447B-842B-6A2A461C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4DD0552B-CA2C-4956-97FF-4E3CD7319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15888"/>
            <a:ext cx="4033837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>
                <a:solidFill>
                  <a:schemeClr val="bg1"/>
                </a:solidFill>
              </a:rPr>
              <a:t>ΣΕ ΠΕΡΙΠΤΩΣΗ ΠΟΥ ΛΑΒΟΥΜΕ ΕΚΠΤΩΣΗ ΤΗΝ ΚΑΤΑΧΩΡΟΥΜΕ ΣΤΟ ΤΟΠΙΚΟ ΣΥΣΤΗΜΑ ΚΑΙ ΤΡΟΠΟΠΟΙΟΥΜΕ ΤΟ ΠΟΣΟ</a:t>
            </a:r>
            <a:br>
              <a:rPr lang="en-US" altLang="el-GR" sz="1400" b="1">
                <a:solidFill>
                  <a:schemeClr val="bg1"/>
                </a:solidFill>
              </a:rPr>
            </a:br>
            <a:endParaRPr lang="el-GR" altLang="el-GR" sz="1400" b="1">
              <a:solidFill>
                <a:schemeClr val="bg1"/>
              </a:solidFill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985469DD-AE0F-4CF2-B260-A4E60E70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BADAD-B990-4043-8DC5-8B0855D5B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18</a:t>
            </a:fld>
            <a:endParaRPr lang="tr-TR" alt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3176E3E2-AC0B-42DB-BB0C-C65CA4D4C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54AFA504-8DF6-4DF6-A1E5-0B553AD0D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15888"/>
            <a:ext cx="4033837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>
                <a:solidFill>
                  <a:schemeClr val="bg1"/>
                </a:solidFill>
              </a:rPr>
              <a:t>ΕΠΙΣΥΝΑΠΤΟΥΜΕ ΤΟ ΜΗΝΥΜΑ (</a:t>
            </a:r>
            <a:r>
              <a:rPr lang="en-US" altLang="el-GR" sz="1400" b="1">
                <a:solidFill>
                  <a:schemeClr val="bg1"/>
                </a:solidFill>
              </a:rPr>
              <a:t>WAIVE/DISCOUNT)</a:t>
            </a:r>
            <a:br>
              <a:rPr lang="en-US" altLang="el-GR" sz="1400" b="1">
                <a:solidFill>
                  <a:schemeClr val="bg1"/>
                </a:solidFill>
              </a:rPr>
            </a:br>
            <a:endParaRPr lang="el-GR" altLang="el-GR" sz="1400" b="1">
              <a:solidFill>
                <a:schemeClr val="bg1"/>
              </a:solidFill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9AACAD3B-3C5B-4C10-8031-854401FC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25538"/>
            <a:ext cx="88773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5339B-1B45-49F3-AB03-B93A9D00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19</a:t>
            </a:fld>
            <a:endParaRPr lang="tr-TR" alt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ED156-02AF-4FED-9E21-88B75351D506}"/>
              </a:ext>
            </a:extLst>
          </p:cNvPr>
          <p:cNvSpPr/>
          <p:nvPr/>
        </p:nvSpPr>
        <p:spPr>
          <a:xfrm>
            <a:off x="4830762" y="308344"/>
            <a:ext cx="431323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ΕΛΕΓΧΟΣ ΑΠΟΘΗΚΕΥΤΙΚΩΝ ΕΙΣΑΓΩΓΗΣ</a:t>
            </a: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07E965EF-2045-46A7-AB66-E1625FF1D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A1ED0-4753-4B56-A9AC-B0DEA7EF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D8C2-E50F-4BE6-A099-3E8A3B34A2AC}" type="slidenum">
              <a:rPr lang="tr-TR" altLang="el-GR" smtClean="0"/>
              <a:pPr>
                <a:defRPr/>
              </a:pPr>
              <a:t>2</a:t>
            </a:fld>
            <a:endParaRPr lang="tr-TR" alt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DE039DC0-5DB3-4B80-ABD1-F095AD97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88640"/>
            <a:ext cx="3744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400" b="1" dirty="0">
                <a:solidFill>
                  <a:schemeClr val="bg1"/>
                </a:solidFill>
              </a:rPr>
              <a:t>ΕΛΕΓΧΟΣ ΑΠΟΘΗΚΕΥΤΙΚΩΝ ΕΙΣΑΓΩΓΗΣ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DC03003C-F30E-47E6-AC25-685BA297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4337D-745B-4F94-A16A-116E7279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D8C2-E50F-4BE6-A099-3E8A3B34A2AC}" type="slidenum">
              <a:rPr lang="tr-TR" altLang="el-GR" smtClean="0"/>
              <a:pPr>
                <a:defRPr/>
              </a:pPr>
              <a:t>3</a:t>
            </a:fld>
            <a:endParaRPr lang="tr-TR" alt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323E5766-7BC9-4697-8FA9-5CFAA91BB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304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ΕΝΗΜΕΡΩΣΗ ΠΑΡΑΛΗΠΤΗ ΓΙΑ ΤΟ ΚΟΣΤΟΣ ΤΩΝ ΑΠΟΘΗΚΕΥΤΙΚΩΝ (</a:t>
            </a:r>
            <a:r>
              <a:rPr lang="en-US" altLang="el-GR" sz="1400" b="1" dirty="0">
                <a:solidFill>
                  <a:schemeClr val="bg1"/>
                </a:solidFill>
              </a:rPr>
              <a:t>COLLECT BOOKING)</a:t>
            </a:r>
            <a:endParaRPr lang="el-GR" altLang="el-GR" sz="1400" b="1" dirty="0">
              <a:solidFill>
                <a:schemeClr val="bg1"/>
              </a:solidFill>
            </a:endParaRPr>
          </a:p>
        </p:txBody>
      </p:sp>
      <p:pic>
        <p:nvPicPr>
          <p:cNvPr id="8195" name="Picture 1">
            <a:extLst>
              <a:ext uri="{FF2B5EF4-FFF2-40B4-BE49-F238E27FC236}">
                <a16:creationId xmlns:a16="http://schemas.microsoft.com/office/drawing/2014/main" id="{8119B8B7-07FC-4F1B-888B-D954D4E4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25538"/>
            <a:ext cx="91440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BE1E4-E416-4FC6-8046-18A74A11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D8C2-E50F-4BE6-A099-3E8A3B34A2AC}" type="slidenum">
              <a:rPr lang="tr-TR" altLang="el-GR" smtClean="0"/>
              <a:pPr>
                <a:defRPr/>
              </a:pPr>
              <a:t>4</a:t>
            </a:fld>
            <a:endParaRPr lang="tr-TR" alt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BA14B0E-8280-4F42-AB93-01BAA8758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304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1400" b="1" dirty="0">
                <a:solidFill>
                  <a:schemeClr val="bg1"/>
                </a:solidFill>
              </a:rPr>
              <a:t>ΕΝΗΜΕΡΩΣΗ ΠΡΑΚΤΟΡΑ ΓΙΑ ΤΟ ΚΟΣΤΟΣ ΤΩΝ ΑΠΟΘΗΚΕΥΤΙΚΩΝ (</a:t>
            </a:r>
            <a:r>
              <a:rPr lang="en-US" altLang="el-GR" sz="1400" b="1" dirty="0">
                <a:solidFill>
                  <a:schemeClr val="bg1"/>
                </a:solidFill>
              </a:rPr>
              <a:t>PREPAID BOOKING)</a:t>
            </a:r>
            <a:endParaRPr lang="el-GR" altLang="el-GR" sz="1400" b="1" dirty="0">
              <a:solidFill>
                <a:schemeClr val="bg1"/>
              </a:solidFill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3FE3B109-7D86-42D2-9BAE-D2A190CB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5582A-207F-4FA5-B2AE-32F4330B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AD8C2-E50F-4BE6-A099-3E8A3B34A2AC}" type="slidenum">
              <a:rPr lang="tr-TR" altLang="el-GR" smtClean="0"/>
              <a:pPr>
                <a:defRPr/>
              </a:pPr>
              <a:t>5</a:t>
            </a:fld>
            <a:endParaRPr lang="tr-TR" alt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583DD91E-A704-4EB8-A355-F7DC195FA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E0D43005-0F88-4BC3-B8E7-3CC1A3795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274638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1400" b="1" dirty="0">
                <a:solidFill>
                  <a:schemeClr val="bg1"/>
                </a:solidFill>
              </a:rPr>
              <a:t>ΕΝΗΜΕΡΩΣΗ ΣΥΣΤΗΜΑΤΟΣ ΜΕ ΤΟ ΠΟΣΟ ΤΗΣ ΤΙΜΟΛΟΓΗΣΗΣ (</a:t>
            </a:r>
            <a:r>
              <a:rPr lang="en-US" altLang="el-GR" sz="1400" b="1" dirty="0">
                <a:solidFill>
                  <a:schemeClr val="bg1"/>
                </a:solidFill>
              </a:rPr>
              <a:t>COLLECT BOOKING)</a:t>
            </a:r>
            <a:endParaRPr lang="el-GR" altLang="el-GR" sz="1400" dirty="0">
              <a:solidFill>
                <a:schemeClr val="bg1"/>
              </a:solidFill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E6B61E76-7006-4280-8924-2B665606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9144000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549DA3-5C18-45BB-A5A8-BEF970F6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6</a:t>
            </a:fld>
            <a:endParaRPr lang="tr-TR" alt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1D9F82BF-8A7C-4071-8020-CCBAC5E4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9E656B73-956E-43EF-BAA7-74D1BFF56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189706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 dirty="0">
                <a:solidFill>
                  <a:schemeClr val="bg1"/>
                </a:solidFill>
              </a:rPr>
              <a:t>ΛΗΨΗ ΠΟΣΟΥ ΑΠΟΘΗΚΕΥΤΙΚΩΝ ΜΕΣΩ ΜΑ (</a:t>
            </a:r>
            <a:r>
              <a:rPr lang="en-US" altLang="el-GR" sz="1400" b="1" dirty="0">
                <a:solidFill>
                  <a:schemeClr val="bg1"/>
                </a:solidFill>
              </a:rPr>
              <a:t>PREPAID BOOKING)</a:t>
            </a:r>
            <a:r>
              <a:rPr lang="el-GR" altLang="el-GR" sz="1400" b="1" dirty="0">
                <a:solidFill>
                  <a:schemeClr val="bg1"/>
                </a:solidFill>
              </a:rPr>
              <a:t> ΑΠΌ ΤΟ ΣΥΣΤΗΜΑ ΤΗΣ ΓΡΑΜΜΗΣ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055D1FE-806E-468E-947C-80FC6045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171CE-E906-4A22-96BA-45F65558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7</a:t>
            </a:fld>
            <a:endParaRPr lang="tr-TR" alt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5B029BDB-CDBC-4679-8119-85326446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0AA9F96A-44CF-4567-9FB4-2CDDAAACC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185659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 dirty="0">
                <a:solidFill>
                  <a:schemeClr val="bg1"/>
                </a:solidFill>
              </a:rPr>
              <a:t>ΛΗΨΗ ΠΟΣΟΥ ΑΠΟΘΗΚΕΥΤΙΚΩΝ ΜΕΣΩ ΜΑ (</a:t>
            </a:r>
            <a:r>
              <a:rPr lang="en-US" altLang="el-GR" sz="1400" b="1" dirty="0">
                <a:solidFill>
                  <a:schemeClr val="bg1"/>
                </a:solidFill>
              </a:rPr>
              <a:t>PREPAID BOOKING)</a:t>
            </a:r>
            <a:r>
              <a:rPr lang="el-GR" altLang="el-GR" sz="1400" b="1" dirty="0">
                <a:solidFill>
                  <a:schemeClr val="bg1"/>
                </a:solidFill>
              </a:rPr>
              <a:t> ΑΠΌ ΤΟ ΣΥΣΤΗΜΑ ΤΗΣ ΓΡΑΜΜΗΣ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2FEFE3B0-C3C2-4DC2-B8C8-B864BF526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-4599" r="17316" b="7001"/>
          <a:stretch>
            <a:fillRect/>
          </a:stretch>
        </p:blipFill>
        <p:spPr bwMode="auto">
          <a:xfrm>
            <a:off x="468313" y="876300"/>
            <a:ext cx="8424862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04D0E8-4E4E-4863-BE06-C185BABB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8</a:t>
            </a:fld>
            <a:endParaRPr lang="tr-TR" alt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D5BB62E9-1C42-4A7D-9797-5B088EC1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39688"/>
            <a:ext cx="27352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21879745-CE85-45C0-8680-FA05F44BC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60032" y="189706"/>
            <a:ext cx="382746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z="1400" b="1" dirty="0">
                <a:solidFill>
                  <a:schemeClr val="bg1"/>
                </a:solidFill>
              </a:rPr>
              <a:t>ΛΗΨΗ ΠΟΣΟΥ ΑΠΟΘΗΚΕΥΤΙΚΩΝ ΜΕΣΩ ΜΑ (</a:t>
            </a:r>
            <a:r>
              <a:rPr lang="en-US" altLang="el-GR" sz="1400" b="1" dirty="0">
                <a:solidFill>
                  <a:schemeClr val="bg1"/>
                </a:solidFill>
              </a:rPr>
              <a:t>PREPAID BOOKING)</a:t>
            </a:r>
            <a:r>
              <a:rPr lang="el-GR" altLang="el-GR" sz="1400" b="1" dirty="0">
                <a:solidFill>
                  <a:schemeClr val="bg1"/>
                </a:solidFill>
              </a:rPr>
              <a:t> ΑΠΌ ΤΟ ΣΥΣΤΗΜΑ ΤΗΣ ΓΡΑΜΜΗΣ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A317FFF6-0668-4A3C-B1F7-E6A7C9AB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316BB-BA61-45E9-B6C7-A56E27E7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3BD9-45B8-4779-BE8E-4D54BA45E4D4}" type="slidenum">
              <a:rPr lang="tr-TR" altLang="el-GR" smtClean="0"/>
              <a:pPr>
                <a:defRPr/>
              </a:pPr>
              <a:t>9</a:t>
            </a:fld>
            <a:endParaRPr lang="tr-TR" alt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236</Words>
  <Application>Microsoft Office PowerPoint</Application>
  <PresentationFormat>On-screen Show (4:3)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ΕΝΗΜΕΡΩΣΗ ΣΥΣΤΗΜΑΤΟΣ ΜΕ ΤΟ ΠΟΣΟ ΤΗΣ ΤΙΜΟΛΟΓΗΣΗΣ (COLLECT BOOKING)</vt:lpstr>
      <vt:lpstr>ΛΗΨΗ ΠΟΣΟΥ ΑΠΟΘΗΚΕΥΤΙΚΩΝ ΜΕΣΩ ΜΑ (PREPAID BOOKING) ΑΠΌ ΤΟ ΣΥΣΤΗΜΑ ΤΗΣ ΓΡΑΜΜΗΣ</vt:lpstr>
      <vt:lpstr>ΛΗΨΗ ΠΟΣΟΥ ΑΠΟΘΗΚΕΥΤΙΚΩΝ ΜΕΣΩ ΜΑ (PREPAID BOOKING) ΑΠΌ ΤΟ ΣΥΣΤΗΜΑ ΤΗΣ ΓΡΑΜΜΗΣ</vt:lpstr>
      <vt:lpstr>ΛΗΨΗ ΠΟΣΟΥ ΑΠΟΘΗΚΕΥΤΙΚΩΝ ΜΕΣΩ ΜΑ (PREPAID BOOKING) ΑΠΌ ΤΟ ΣΥΣΤΗΜΑ ΤΗΣ ΓΡΑΜΜΗΣ</vt:lpstr>
      <vt:lpstr>ΕΝΗΜΕΡΩΣΗ  ΤΟΠΙΚΟΥ ΣΥΣΤΗΜΑΤΟΣ ΜΕ ΤΟ ΠΟΣΟ ΤΗΣ ΤΙΜΟΛΟΓΗΣΗΣ ΠΟΥ ΛΑΒΑΜΕ ΜΕΣΩ ΜΑ (PREPAID BOOKING)</vt:lpstr>
      <vt:lpstr>ΕΝΗΜΕΡΩΣΗ  ΤΟΠΙΚΟΥ ΣΥΣΤΗΜΑΤΟΣ ΜΕ ΤΟ ΠΟΣΟ ΤΗΣ ΤΙΜΟΛΟΓΗΣΗΣ ΠΟΥ ΛΑΒΑΜΕ ΜΕΣΩ ΜΑ (PREPAID BOOKING)</vt:lpstr>
      <vt:lpstr>ΕΛΕΓΧΟΣ ΣΤΑΛΙΩΝ ΕΙΣΑΓΩΓΗΣ ΣΤΟ ΤΟΠΙΚΟ ΣΥΣΤΗΜΑ  </vt:lpstr>
      <vt:lpstr>ΕΛΕΓΧΟΣ ΣΤΑΛΙΩΝ ΕΙΣΑΓΩΓΗΣ ΣΤΟ ΤΟΠΙΚΟ ΣΥΣΤΗΜΑ</vt:lpstr>
      <vt:lpstr>ΕΝΗΜΕΡΩΣΗ ΠΑΡΑΛΗΠΤΗ ΓΙΑ ΤΟ ΚΟΣΤΟΣ ΤΩΝ ΣΤΑΛΙΩΝ ΠΟΥ ΕΧΕΙ ΠΡΟΚΥΨΕΙ</vt:lpstr>
      <vt:lpstr>ΤΙΜΟΛΟΓΗΣΗ ΠΑΡΑΛΗΠΤΗ ΓΙΑ ΤΟ ΚΟΣΤΟΣ ΤΩΝ ΣΤΑΛΙΩΝ ΣΤΟ ΤΟΠΙΚΟ ΣΥΣΤΗΜΑ</vt:lpstr>
      <vt:lpstr>ΣΕ ΠΕΡΙΠΤΩΣΗ ΠΟΥ ΛΑΒΟΥΜΕ ΕΚΠΤΩΣΗ ΕΝΗΜΕΡΩΝΟΥΜΕ ΤΟΝ ΠΕΛΑΤΗ ΚΑΙ  ΠΡΟΧΩΡΑΜΕ ΣΤΗΝ ΤΙΜΟΛΟΓΗΣΗ </vt:lpstr>
      <vt:lpstr>ΣΕ ΠΕΡΙΠΤΩΣΗ ΠΟΥ ΛΑΒΟΥΜΕ ΕΚΠΤΩΣΗ ΤΗΝ ΚΑΤΑΧΩΡΟΥΜΕ ΣΤΟ ΤΟΠΙΚΟ ΣΥΣΤΗΜΑ ΚΑΙ ΤΡΟΠΟΠΟΙΟΥΜΕ ΤΟ ΠΟΣΟ </vt:lpstr>
      <vt:lpstr>ΣΕ ΠΕΡΙΠΤΩΣΗ ΠΟΥ ΛΑΒΟΥΜΕ ΕΚΠΤΩΣΗ ΤΗΝ ΚΑΤΑΧΩΡΟΥΜΕ ΣΤΟ ΤΟΠΙΚΟ ΣΥΣΤΗΜΑ ΚΑΙ ΤΡΟΠΟΠΟΙΟΥΜΕ ΤΟ ΠΟΣΟ </vt:lpstr>
      <vt:lpstr>ΕΠΙΣΥΝΑΠΤΟΥΜΕ ΤΟ ΜΗΝΥΜΑ (WAIVE/DISCOUNT) </vt:lpstr>
    </vt:vector>
  </TitlesOfParts>
  <Company>Bimar Bilgi Islem Hizmetleri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Omur HIZLI</dc:creator>
  <cp:lastModifiedBy>Natasa PANAGIOTOU</cp:lastModifiedBy>
  <cp:revision>611</cp:revision>
  <dcterms:created xsi:type="dcterms:W3CDTF">2003-01-23T07:57:12Z</dcterms:created>
  <dcterms:modified xsi:type="dcterms:W3CDTF">2021-10-20T12:44:46Z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32ba53c-af1d-44c9-a18a-d7df1d042fba_Enabled">
    <vt:lpwstr>true</vt:lpwstr>
  </property>
  <property fmtid="{D5CDD505-2E9C-101B-9397-08002B2CF9AE}" pid="3" name="MSIP_Label_d32ba53c-af1d-44c9-a18a-d7df1d042fba_SetDate">
    <vt:lpwstr>2021-01-27T15:50:36Z</vt:lpwstr>
  </property>
  <property fmtid="{D5CDD505-2E9C-101B-9397-08002B2CF9AE}" pid="4" name="MSIP_Label_d32ba53c-af1d-44c9-a18a-d7df1d042fba_Method">
    <vt:lpwstr>Standard</vt:lpwstr>
  </property>
  <property fmtid="{D5CDD505-2E9C-101B-9397-08002B2CF9AE}" pid="5" name="MSIP_Label_d32ba53c-af1d-44c9-a18a-d7df1d042fba_Name">
    <vt:lpwstr>For Service Only</vt:lpwstr>
  </property>
  <property fmtid="{D5CDD505-2E9C-101B-9397-08002B2CF9AE}" pid="6" name="MSIP_Label_d32ba53c-af1d-44c9-a18a-d7df1d042fba_SiteId">
    <vt:lpwstr>f5a2db61-c625-49fc-992a-c4fe544776b0</vt:lpwstr>
  </property>
  <property fmtid="{D5CDD505-2E9C-101B-9397-08002B2CF9AE}" pid="7" name="MSIP_Label_d32ba53c-af1d-44c9-a18a-d7df1d042fba_ActionId">
    <vt:lpwstr>56618455-bfa2-4f9d-8050-2b6977569b70</vt:lpwstr>
  </property>
  <property fmtid="{D5CDD505-2E9C-101B-9397-08002B2CF9AE}" pid="8" name="MSIP_Label_d32ba53c-af1d-44c9-a18a-d7df1d042fba_ContentBits">
    <vt:lpwstr>0</vt:lpwstr>
  </property>
</Properties>
</file>